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5" r:id="rId4"/>
    <p:sldId id="281" r:id="rId5"/>
    <p:sldId id="319" r:id="rId6"/>
    <p:sldId id="320" r:id="rId7"/>
    <p:sldId id="321" r:id="rId8"/>
    <p:sldId id="344" r:id="rId9"/>
    <p:sldId id="322" r:id="rId10"/>
    <p:sldId id="323" r:id="rId11"/>
    <p:sldId id="324" r:id="rId12"/>
    <p:sldId id="326" r:id="rId13"/>
    <p:sldId id="325" r:id="rId14"/>
    <p:sldId id="327" r:id="rId15"/>
    <p:sldId id="328" r:id="rId16"/>
    <p:sldId id="329" r:id="rId17"/>
    <p:sldId id="330" r:id="rId18"/>
    <p:sldId id="345" r:id="rId19"/>
    <p:sldId id="346" r:id="rId20"/>
    <p:sldId id="347" r:id="rId21"/>
    <p:sldId id="332" r:id="rId22"/>
    <p:sldId id="333" r:id="rId23"/>
    <p:sldId id="348" r:id="rId24"/>
    <p:sldId id="334" r:id="rId25"/>
    <p:sldId id="315" r:id="rId26"/>
    <p:sldId id="268" r:id="rId27"/>
    <p:sldId id="316" r:id="rId28"/>
    <p:sldId id="265" r:id="rId29"/>
    <p:sldId id="279" r:id="rId30"/>
    <p:sldId id="26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70" r:id="rId39"/>
    <p:sldId id="296" r:id="rId40"/>
    <p:sldId id="297" r:id="rId41"/>
    <p:sldId id="335" r:id="rId42"/>
    <p:sldId id="336" r:id="rId43"/>
    <p:sldId id="337" r:id="rId44"/>
    <p:sldId id="271" r:id="rId45"/>
    <p:sldId id="350" r:id="rId46"/>
    <p:sldId id="349" r:id="rId47"/>
    <p:sldId id="339" r:id="rId48"/>
    <p:sldId id="340" r:id="rId49"/>
    <p:sldId id="341" r:id="rId50"/>
    <p:sldId id="342" r:id="rId51"/>
    <p:sldId id="343" r:id="rId52"/>
    <p:sldId id="301" r:id="rId53"/>
    <p:sldId id="302" r:id="rId54"/>
    <p:sldId id="304" r:id="rId5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F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2022" autoAdjust="0"/>
  </p:normalViewPr>
  <p:slideViewPr>
    <p:cSldViewPr snapToGrid="0">
      <p:cViewPr varScale="1">
        <p:scale>
          <a:sx n="82" d="100"/>
          <a:sy n="82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275C1-0F35-40B3-B92A-D9CB7503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6D4E2E-12F3-4FF9-B715-0BC811DF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1031A3-4D7A-4E46-AB24-FFF3709C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CDF95-6995-4AC0-B122-BEA159AC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C0D9F2-25CA-484E-A1A6-95844E1B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12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A41A9-14EF-473C-87E5-C2A1C5BD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B9AB81-9E1D-4BBA-88F3-B76FCB32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38372-C2F1-4A5B-9D45-416D50FB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075281-1B16-4549-BD99-D745C03A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6E5933-2776-47FA-AD61-A563B3CD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77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9DB37E-9026-45EB-A716-99B7F5178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1A49A-C527-443F-9662-697FA3B70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C963AF-4C91-4CD1-A39D-21F12225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41FCC-3ABD-43D7-BD34-6B997525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FAAB3-7F68-48E1-B709-B35726BD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754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3D1C9-6D5F-487A-A830-BE348122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6EB300-DE37-4C20-96B9-EC85D3CB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AF41D-C4FE-46B4-8ED3-B984E329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5037-9606-4087-9BED-9C5CEC30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DDE196-4E61-4FB3-89BB-EDD7AC2B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164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9808-6F5A-4B9E-A386-C30B665A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809367-606E-4B82-8B9E-7B351FF5B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932C63-CE8A-404A-873B-3C20B3A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D07DE-0899-460F-838A-23C53797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A55D06-F3F0-4302-B1C8-3EEBA227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E94E-7A3A-41B1-8194-87B57D96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1B0EC-B2A7-4C5D-876C-A2C0263F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9EE935-6F85-4901-98DD-1D3B8D464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0463F-E802-418E-BE81-D64DDB85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7074E4-CAAF-4413-938B-18F42B4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78118-1A10-45FE-931E-50584440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58652-63D2-4037-8983-FC992DE6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FA06B-74ED-443E-B092-CA64F21C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783C8-5FFD-4FED-8988-E2A96076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C932CF-B737-4576-85E2-511713318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45F705-20FD-4899-807F-8FE9A4A4D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1B5858-FC88-4C3D-9506-1F5ADFBE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C3C913-072B-4EC9-8EB9-B555129B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B54093-97B6-4424-8C60-ACEC5D5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350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9923D-5DA2-40A2-8474-940FBCA4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D24A5F-D8DD-4A87-AE73-57B3850B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E31F3A-5C3E-4F99-9985-6AAC8D21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8535C3-FDCB-44E1-AD70-31DD864D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84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7CF945-CF02-4DCA-92C9-CBDE8453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737C7C-DEC0-488F-814E-29D7D5B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C82EC5-6CCD-431E-89F9-C6017DBD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4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307-5D1F-4000-AE52-1952BA01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5470C-1A1B-423B-9FC6-EC8EB698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DE0DF8-A0E0-4817-A4A0-6E24FC6C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F87D16-52EE-43D8-B331-D83CC406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10E914-C407-4CC2-AEAF-8AFBAAC9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723439-9B62-4ACE-8FE0-B3BA66CA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331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B5B07-F68F-4D83-BCD0-8F187D3D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A89602-693D-4D86-BA5D-B9FA8CFB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C292DE-EF32-408A-A57C-BA44E5A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77B61-3FD2-4329-B3A1-34CF3648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023437-3CBF-4725-B8C1-7824F7C9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F76FB4-1922-48F8-AAF6-C34AF14C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884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F06CAD-2166-4E97-BEAC-2A47258F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97C1C-07B9-4381-A06F-B82C6023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607FA-D2EC-476E-9CFA-7571F893A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6AADC-F90A-4358-8F13-E58B93F48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F1E85-638F-4218-A8E7-56A95E1B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885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sv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istemadeadmisionescolar.c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0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2020 – Año Académico 2021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97A26E-653E-4B8C-B163-AF87FC58FB00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4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dirección del postulante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(región, comuna, dirección),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RUN de hermanos (si aplica) y RUN del padre/madre si es funcionario de algún establecimiento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E88045-9DF3-4EEA-BEB2-3AC0CCC20F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4" r="910"/>
          <a:stretch/>
        </p:blipFill>
        <p:spPr>
          <a:xfrm>
            <a:off x="2064861" y="1631974"/>
            <a:ext cx="8192831" cy="43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podrá buscar colegios por región, comuna, tipo de enseñanza, jornada, género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otros. Y visualizarlos en un mapa o en una lista.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4D5581-92DA-43BC-BEA5-CCD2D98B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767" y="1645627"/>
            <a:ext cx="8131542" cy="43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D949218-CD50-4118-955B-870D00AAB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4" y="316999"/>
            <a:ext cx="5435939" cy="6242965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68887" y="499215"/>
            <a:ext cx="484153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plataforma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podrán conocer toda la información de los establecimientos:</a:t>
            </a:r>
          </a:p>
          <a:p>
            <a:endParaRPr lang="es-E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Educativo y Reglamento Interno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tiene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Copago o es gratuito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 de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Exigencia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cuenta con Programa de Integración Escolar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Subvención Escolar Preferencial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(SEP).</a:t>
            </a:r>
          </a:p>
          <a:p>
            <a:endParaRPr lang="es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extraprogramáticas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desarrollan.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vacantes referenciales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nivel, jornada y especialidad.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la Agencia de Calidad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Educación, entre otros.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-582149" y="1515559"/>
            <a:ext cx="7904990" cy="4708218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633aqDT1sb8">
            <a:hlinkClick r:id="" action="ppaction://media"/>
            <a:extLst>
              <a:ext uri="{FF2B5EF4-FFF2-40B4-BE49-F238E27FC236}">
                <a16:creationId xmlns:a16="http://schemas.microsoft.com/office/drawing/2014/main" id="{969117AF-ADC8-4552-ACBC-AB6988A21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065" y="1722773"/>
            <a:ext cx="5246171" cy="2913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7AE6F2-5EE8-4AC0-BBEB-49C931C353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9" y="1141071"/>
            <a:ext cx="5081954" cy="3584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9ECCFA-627F-4102-8164-0BFEF0BF8808}"/>
              </a:ext>
            </a:extLst>
          </p:cNvPr>
          <p:cNvSpPr txBox="1"/>
          <p:nvPr/>
        </p:nvSpPr>
        <p:spPr>
          <a:xfrm>
            <a:off x="1690036" y="1111335"/>
            <a:ext cx="3404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www.sistemadeadmisionescolar.cl</a:t>
            </a:r>
            <a:endParaRPr lang="es-CL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pinchar cada colegio, podrán ver en su vitrina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institucional, su ubicación, información de contacto, el número de vacantes disponibles.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33000C17-B7B6-40E3-93C7-77F249C50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9" y="1616683"/>
            <a:ext cx="8202740" cy="44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0976315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43126" y="473742"/>
            <a:ext cx="10601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resumen del proyecto educativo y descargarlo completo,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promedio de postulantes que recibió el año anterior.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A283DB-F6CA-4040-BD8C-3A0AF79DE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7" y="1608528"/>
            <a:ext cx="8241323" cy="4369048"/>
          </a:xfrm>
          <a:prstGeom prst="rect">
            <a:avLst/>
          </a:prstGeom>
        </p:spPr>
      </p:pic>
      <p:pic>
        <p:nvPicPr>
          <p:cNvPr id="9" name="Imagen 8" descr="Imagen que contiene sostener&#10;&#10;Descripción generada automáticamente">
            <a:extLst>
              <a:ext uri="{FF2B5EF4-FFF2-40B4-BE49-F238E27FC236}">
                <a16:creationId xmlns:a16="http://schemas.microsoft.com/office/drawing/2014/main" id="{88C842C0-AC97-4313-81F5-F2A277DA7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77" y="4276610"/>
            <a:ext cx="3494780" cy="12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92965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cuenta con procedimiento especial de admisión para el Programa de Integración </a:t>
            </a:r>
          </a:p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 o Alta Exigencia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descargar los antecedentes del proceso.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744912A-41D7-4F38-A451-47AEECBF0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36" y="1608527"/>
            <a:ext cx="8206635" cy="43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16411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de Copago (si tiene),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indicadores de la Agencia de la Calidad, los programas extracurriculares y su infraestructura.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CF762239-1C0F-4881-ABD6-7B857CB1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8" y="1614840"/>
            <a:ext cx="8276412" cy="4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quiere agregar el establecimiento al listado de preferencias, se deben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 las condiciones y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presionar “Agregar establecimiento”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49030C-15F8-4278-AD32-8B74D60FE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67" y="1608528"/>
            <a:ext cx="8192450" cy="43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9" name="Imagen 8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D7C74E96-715E-4372-8A1D-2854F34FA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1" y="1632632"/>
            <a:ext cx="9064264" cy="4394166"/>
          </a:xfrm>
          <a:prstGeom prst="rect">
            <a:avLst/>
          </a:prstGeom>
        </p:spPr>
      </p:pic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294C28F-D145-460A-9168-AA9048C6E770}"/>
              </a:ext>
            </a:extLst>
          </p:cNvPr>
          <p:cNvSpPr txBox="1"/>
          <p:nvPr/>
        </p:nvSpPr>
        <p:spPr>
          <a:xfrm>
            <a:off x="664142" y="495218"/>
            <a:ext cx="10790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Aceptar condiciones</a:t>
            </a:r>
            <a:endParaRPr lang="es-ES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8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CEA52E-7CF6-4A9B-A021-82F6C657DD97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agregó los establecimientos que le interesan a su listado, los debe revisar muy bien, ordenarlos por preferencia con las flechas y </a:t>
            </a:r>
            <a:r>
              <a:rPr lang="es-ES" sz="18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presionar “Enviar postulación”</a:t>
            </a:r>
            <a:endParaRPr lang="es-ES" sz="18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A6FD1C7E-95DB-468F-A0D1-68D52BA0F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8" y="1482471"/>
            <a:ext cx="10093923" cy="45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64038" y="270148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155359" y="345500"/>
            <a:ext cx="18197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929" y="1110038"/>
            <a:ext cx="11402373" cy="559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929" y="1230524"/>
            <a:ext cx="11591403" cy="915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Y CÓMO FUNCIONA EL SISTEMA DE ADMISIÓN ESCOLAR?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 CUÁNTOS ESTABLECIMIENTOS SE PUEDE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ESTÁN HABILITADOS PARA HACER LA POSTULACIÓN DE UN NIÑO/A?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DEBEN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DE PRIORIDAD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FUNCIONA LA POSTULACIÓN FAMILIAR ENTRE HERMANOS?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SON LOS PROCEDIMIENTOS ESPECIALES DE ADMISIÓN?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ESTABLECIMIENTOS ALTA EXIGENCIA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EXTRANJEROS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TIPS PARA POSTULAR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COMPLEMENTARIO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CALENDARIO 2020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CL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0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Imagen 9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F07A3CC3-3FE5-44B3-AAA6-1D2604E2C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620057"/>
            <a:ext cx="9423887" cy="4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21582"/>
            <a:ext cx="11077151" cy="1200329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66704" y="443834"/>
            <a:ext cx="1079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 enviar la postulación el apoderado podrá descargar el comprobante o volver a editar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postulación si es necesario.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pinchar “Ir a pantalla principal” para ver el estado de la postulación por cada estudiante.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8E9BAEB-85C3-49A8-B739-BF02DDCE8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7" y="1636532"/>
            <a:ext cx="8223523" cy="44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D180424E-15D1-4627-B86F-690C200F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23" y="1618944"/>
            <a:ext cx="9059048" cy="44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81558" y="592799"/>
            <a:ext cx="1079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al terminar su postulación,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debe olvidar cerrar su sesión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1B2C34-0C81-4409-805F-CC5290F6E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599" y="1655419"/>
            <a:ext cx="8125924" cy="4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magen que contiene dibujo, pájaro, ave&#10;&#10;Descripción generada automáticamente">
            <a:extLst>
              <a:ext uri="{FF2B5EF4-FFF2-40B4-BE49-F238E27FC236}">
                <a16:creationId xmlns:a16="http://schemas.microsoft.com/office/drawing/2014/main" id="{0FF5F622-0E6C-4B14-9F53-430E18ABE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73" y="1897062"/>
            <a:ext cx="7304655" cy="3994133"/>
          </a:xfrm>
          <a:prstGeom prst="rect">
            <a:avLst/>
          </a:prstGeom>
        </p:spPr>
      </p:pic>
      <p:pic>
        <p:nvPicPr>
          <p:cNvPr id="7" name="Marcador de contenido 6" descr="Una pantalla de una computadora&#10;&#10;Descripción generada automáticamente">
            <a:extLst>
              <a:ext uri="{FF2B5EF4-FFF2-40B4-BE49-F238E27FC236}">
                <a16:creationId xmlns:a16="http://schemas.microsoft.com/office/drawing/2014/main" id="{D0868AE0-9651-47E9-AFFD-6C3B1412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21" y="1897062"/>
            <a:ext cx="7304655" cy="4351338"/>
          </a:xfr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B4170BF-3D8C-4BD7-9D79-59745C012BC1}"/>
              </a:ext>
            </a:extLst>
          </p:cNvPr>
          <p:cNvSpPr txBox="1"/>
          <p:nvPr/>
        </p:nvSpPr>
        <p:spPr>
          <a:xfrm>
            <a:off x="6225228" y="2222394"/>
            <a:ext cx="5328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</a:t>
            </a: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podrán postular a todos los establecimientos de su interés</a:t>
            </a:r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agregándolos a una lista, para luego ordenarlos por preferencia, de la más a la menos preferida y finalmente enviar su postulación.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0FA6736-92F9-43ED-A868-437C5A29C148}"/>
              </a:ext>
            </a:extLst>
          </p:cNvPr>
          <p:cNvSpPr/>
          <p:nvPr/>
        </p:nvSpPr>
        <p:spPr>
          <a:xfrm>
            <a:off x="367739" y="380603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290819" y="575478"/>
            <a:ext cx="93356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¿A CUÁNTOS ESTABLECIMIENTOS SE PUEDE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1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6"/>
            <a:ext cx="11402373" cy="922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650203" y="630511"/>
            <a:ext cx="108811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CUÁL ES EL MÍNIMO DE ESTABLECIMIENTOS A LOS QUE SE PUEDEN POSTULAR?</a:t>
            </a:r>
            <a:endParaRPr lang="es-C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578279"/>
            <a:ext cx="10583222" cy="484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038630" y="1812921"/>
            <a:ext cx="977237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1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está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matriculado actualmente en un establecimiento que le ofrece continuidad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estudios.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postula a una escuela rural.</a:t>
            </a:r>
          </a:p>
          <a:p>
            <a:pPr marL="342900" indent="-342900">
              <a:buAutoNum type="alphaUcPeriod"/>
            </a:pP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2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ingresa por primera vez al sistema educativo.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actual establecimiento del estudiante no tiene continuidad de estudios.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(Ejemplo: Debe postular a 1° medio y su actual establecimiento imparte solo hasta 8° básico)</a:t>
            </a:r>
          </a:p>
          <a:p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443FC93-57D9-46A0-80DD-0EFA6BB3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286" y="1510445"/>
            <a:ext cx="1749344" cy="17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4636" y="5400676"/>
            <a:ext cx="1476374" cy="14763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46076"/>
            <a:ext cx="11402373" cy="941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777866" y="392233"/>
            <a:ext cx="135658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¿QUIÉNES ESTÁN HABILITADOS PARA HACER LA POSTULACIÓN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 ESTUDIANTE?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409430" y="1604217"/>
            <a:ext cx="11191282" cy="365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DEL ESTUDIANTE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1° En primer lugar predominan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madre o el padre o el tutor legal*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2° En segundo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abuelos del menor.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3° En tercer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tutor simple*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se encuentre validado como tal.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legal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 la máxima prioridad, en caso de existir sentencia judicial.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simple o legal,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validarse como tal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realizar un trámite en Ayuda Mineduc ingresando a www.ayudamineduc.cl</a:t>
            </a:r>
          </a:p>
        </p:txBody>
      </p:sp>
    </p:spTree>
    <p:extLst>
      <p:ext uri="{BB962C8B-B14F-4D97-AF65-F5344CB8AC3E}">
        <p14:creationId xmlns:p14="http://schemas.microsoft.com/office/powerpoint/2010/main" val="219739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5"/>
            <a:ext cx="11402373" cy="111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418120" y="499977"/>
            <a:ext cx="9374810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POSTULA AL SISTEMA DE ADMISIÓN, </a:t>
            </a:r>
          </a:p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LIBERA EL CUPO DEL ACTUAL ESTABLECIMIENTO?</a:t>
            </a:r>
            <a:endParaRPr lang="es-CL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783380"/>
            <a:ext cx="10583222" cy="448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611837" y="2170454"/>
            <a:ext cx="9070004" cy="40729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Depende</a:t>
            </a:r>
            <a:r>
              <a:rPr lang="es-ES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es admitido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uno de los establecimientos de su listado de preferencias, automáticamente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liberarás el cupo de tu actual establecimiento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aceptes o rechaces el resultado.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no es </a:t>
            </a:r>
            <a:r>
              <a:rPr lang="es-E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aasignado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ningún establecimiento de su listado de preferencias,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 cupo actual se mantiene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28600">
              <a:spcAft>
                <a:spcPts val="800"/>
              </a:spcAft>
            </a:pP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F3811BE-CDE4-41C1-A472-21722912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156" y="1513638"/>
            <a:ext cx="1897143" cy="18971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1B3A70B-CE09-409E-B1AE-DA5509DCFD8B}"/>
              </a:ext>
            </a:extLst>
          </p:cNvPr>
          <p:cNvSpPr txBox="1"/>
          <p:nvPr/>
        </p:nvSpPr>
        <p:spPr>
          <a:xfrm>
            <a:off x="1873192" y="1430253"/>
            <a:ext cx="1068972" cy="5304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600" dirty="0">
                <a:solidFill>
                  <a:srgbClr val="FF0000"/>
                </a:solidFill>
                <a:latin typeface="Gilmer Heavy" panose="000009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s-ES" sz="16600" dirty="0">
              <a:solidFill>
                <a:srgbClr val="FF0000"/>
              </a:solidFill>
              <a:latin typeface="Gilmer" panose="000005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6600" dirty="0">
              <a:solidFill>
                <a:srgbClr val="FF0000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251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283404" y="651772"/>
            <a:ext cx="522771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¿QUIÉNES DEBEN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20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65215" y="1610721"/>
            <a:ext cx="3257622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244361" y="2406255"/>
            <a:ext cx="11558062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por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vez ingresan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 establecimiento público o particular subvencionado.  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quieran cambiarse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establecimiento.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se encuentran en un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establecimiento que no tenga continuidad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siguiente nivel.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reingresar al sistema educativo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actualmente cursan medio mayor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quieren continuar en el mismo establecimiento o en otro.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actualmente se encuentran en una modalidad de educación especial y que una vez dados de alta (escuelas de lenguaje, TEL),  quieran continuar en el mismo establecimiento en modalidad de educación regular, o en otro. </a:t>
            </a:r>
          </a:p>
        </p:txBody>
      </p:sp>
    </p:spTree>
    <p:extLst>
      <p:ext uri="{BB962C8B-B14F-4D97-AF65-F5344CB8AC3E}">
        <p14:creationId xmlns:p14="http://schemas.microsoft.com/office/powerpoint/2010/main" val="54796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94813" y="487386"/>
            <a:ext cx="11402373" cy="483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75311" y="709050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394812" y="1623762"/>
            <a:ext cx="11402373" cy="288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Particular Pagado.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 en su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estando en modalidad de educación regular de prekínder a 4° medio.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jardines Junji, Integra o Escuelas de Párvulos.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escuela de Educación Especial o de lenguaje.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modalidad de Educación Especial (TEL). 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que imparta Educación de Adultos.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2E9E60A-D275-453F-8211-62F22550F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1084" y="5495926"/>
            <a:ext cx="1552326" cy="155232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760686" y="656880"/>
            <a:ext cx="106325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¿QUÉ ES Y CÓMO FUNCIONA EL SISTEMA DE ADMISIÓN ESCOLAR?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192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63" y="1452901"/>
            <a:ext cx="11402373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de Admisión Escolar es una plataforma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www.sistemadeadmisionescolar.cl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donde los apoderados podrán postular a sus estudiantes a todos los establecimientos que reciben financiamiento del Estado. (Establecimiento público o particular subvencionado)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F4F16EA-E278-4260-ACFD-9D78C9CAB5B8}"/>
              </a:ext>
            </a:extLst>
          </p:cNvPr>
          <p:cNvSpPr/>
          <p:nvPr/>
        </p:nvSpPr>
        <p:spPr>
          <a:xfrm>
            <a:off x="5954964" y="3698314"/>
            <a:ext cx="5615255" cy="162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¡OJO!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año 2020, ingresan al sistema todos los niveles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todas las regiones del país. Desde prekínder a 4° medio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6099760-7DF1-4AB7-A38D-E05AF40B7054}"/>
              </a:ext>
            </a:extLst>
          </p:cNvPr>
          <p:cNvGrpSpPr/>
          <p:nvPr/>
        </p:nvGrpSpPr>
        <p:grpSpPr>
          <a:xfrm>
            <a:off x="-348700" y="3549015"/>
            <a:ext cx="5504968" cy="3278763"/>
            <a:chOff x="-348700" y="3549015"/>
            <a:chExt cx="5504968" cy="3278763"/>
          </a:xfrm>
        </p:grpSpPr>
        <p:pic>
          <p:nvPicPr>
            <p:cNvPr id="1028" name="Picture 4" descr="Resultado de imagen para laptop png">
              <a:extLst>
                <a:ext uri="{FF2B5EF4-FFF2-40B4-BE49-F238E27FC236}">
                  <a16:creationId xmlns:a16="http://schemas.microsoft.com/office/drawing/2014/main" id="{AD1F7034-620E-47BB-945F-2E0B34697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CE42BB4-66C6-4A75-B48C-7DA41A86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4" name="Marcador de contenido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1AE85F9-58E7-482A-9E22-0FA5C41B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3" y="3732191"/>
            <a:ext cx="3712320" cy="1952968"/>
          </a:xfrm>
        </p:spPr>
      </p:pic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5B94730-A3E1-4FA3-AAFA-56778874B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5" y="4278943"/>
            <a:ext cx="888333" cy="208515"/>
          </a:xfrm>
          <a:prstGeom prst="rect">
            <a:avLst/>
          </a:prstGeom>
        </p:spPr>
      </p:pic>
      <p:pic>
        <p:nvPicPr>
          <p:cNvPr id="20" name="Imagen 19" descr="Imagen que contiene monitor, celular, teléfono, pantalla&#10;&#10;Descripción generada automáticamente">
            <a:extLst>
              <a:ext uri="{FF2B5EF4-FFF2-40B4-BE49-F238E27FC236}">
                <a16:creationId xmlns:a16="http://schemas.microsoft.com/office/drawing/2014/main" id="{E3487D99-BA98-497B-B024-0CC756134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43" y="4071874"/>
            <a:ext cx="1285371" cy="21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8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9380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66055" y="684239"/>
            <a:ext cx="63043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¿CÓMO SE ASIGNAN LAS VACANTES?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208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90267" y="1944805"/>
            <a:ext cx="11402373" cy="163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las vacantes son igual o mayor al número de postulantes, todos los estudiantes serán admitidos. Pero si el número de vacantes es menor al de postulantes, se determinará la admisión por medio de un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aleatorio (algoritmo de asignación), respetando los siguientes criterios de prioridad: </a:t>
            </a: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B36ED59-77FB-4A22-8977-C81881F5DB39}"/>
              </a:ext>
            </a:extLst>
          </p:cNvPr>
          <p:cNvSpPr/>
          <p:nvPr/>
        </p:nvSpPr>
        <p:spPr>
          <a:xfrm>
            <a:off x="404339" y="4471026"/>
            <a:ext cx="5487115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5431E4-EA20-40C7-B9F2-F98EC8BB1ACA}"/>
              </a:ext>
            </a:extLst>
          </p:cNvPr>
          <p:cNvSpPr txBox="1"/>
          <p:nvPr/>
        </p:nvSpPr>
        <p:spPr>
          <a:xfrm>
            <a:off x="547928" y="4587906"/>
            <a:ext cx="2323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HERMANOS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A6E26F6-B209-40F3-8B8D-7EA77FFC4759}"/>
              </a:ext>
            </a:extLst>
          </p:cNvPr>
          <p:cNvSpPr/>
          <p:nvPr/>
        </p:nvSpPr>
        <p:spPr>
          <a:xfrm>
            <a:off x="410967" y="5405305"/>
            <a:ext cx="5480487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0152E3-2287-4766-B870-251678A481FF}"/>
              </a:ext>
            </a:extLst>
          </p:cNvPr>
          <p:cNvSpPr/>
          <p:nvPr/>
        </p:nvSpPr>
        <p:spPr>
          <a:xfrm>
            <a:off x="6374452" y="4477654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C29989C-CCCB-4633-ABEE-513AE6584D3C}"/>
              </a:ext>
            </a:extLst>
          </p:cNvPr>
          <p:cNvSpPr/>
          <p:nvPr/>
        </p:nvSpPr>
        <p:spPr>
          <a:xfrm>
            <a:off x="6387704" y="5399731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78B996-1D67-4402-AFE9-41E2355990F3}"/>
              </a:ext>
            </a:extLst>
          </p:cNvPr>
          <p:cNvSpPr txBox="1"/>
          <p:nvPr/>
        </p:nvSpPr>
        <p:spPr>
          <a:xfrm>
            <a:off x="539860" y="5515486"/>
            <a:ext cx="4982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ESTUDIANTES PRIORITARIOS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BE9239B-1B9C-4FDC-BEB6-AF9F1BE6FBD3}"/>
              </a:ext>
            </a:extLst>
          </p:cNvPr>
          <p:cNvSpPr txBox="1"/>
          <p:nvPr/>
        </p:nvSpPr>
        <p:spPr>
          <a:xfrm>
            <a:off x="6561940" y="4592707"/>
            <a:ext cx="44246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HIJOS DE FUNCIONARIOS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246F73-0F27-4139-ABE2-097D9BCAD246}"/>
              </a:ext>
            </a:extLst>
          </p:cNvPr>
          <p:cNvSpPr txBox="1"/>
          <p:nvPr/>
        </p:nvSpPr>
        <p:spPr>
          <a:xfrm>
            <a:off x="6588444" y="5506324"/>
            <a:ext cx="249299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EXALUMNOS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4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85360" y="2181404"/>
            <a:ext cx="11306590" cy="33351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4267" y="2740563"/>
            <a:ext cx="11402373" cy="256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postulantes que tengan algún hermano/a consanguíneo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madre o padre en el establecimiento al momento de postular.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 consanguinidad es verificada a través del Registro Civil.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98953264-4F1F-4456-94C0-38AB188A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DD1F95-081D-4945-849F-26FD082A2EE3}"/>
              </a:ext>
            </a:extLst>
          </p:cNvPr>
          <p:cNvSpPr/>
          <p:nvPr/>
        </p:nvSpPr>
        <p:spPr>
          <a:xfrm>
            <a:off x="485360" y="965207"/>
            <a:ext cx="11306590" cy="10812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705F4E-C77F-488E-A6F4-3BD93ACCAB70}"/>
              </a:ext>
            </a:extLst>
          </p:cNvPr>
          <p:cNvSpPr txBox="1"/>
          <p:nvPr/>
        </p:nvSpPr>
        <p:spPr>
          <a:xfrm>
            <a:off x="2306528" y="1197838"/>
            <a:ext cx="73978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prioridad HERMANOS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5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497"/>
            <a:ext cx="10515600" cy="4351338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95401"/>
            <a:ext cx="11402373" cy="141270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1428" y="978585"/>
            <a:ext cx="1135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prioridad: ESTUDIANTES PRIORITARIOS 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5"/>
            <a:ext cx="11402373" cy="44757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70627" y="2403009"/>
            <a:ext cx="11402373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un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de estudiantes prioritarios por nivel en el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Este criterio se aplica,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siempre y cuando este porcentaje no esté cubierto por 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prioritarios, mientras se mantengan como prioritarios, están eximidos de cualquier tipo de cobro de financiamiento compartido, si es que el establecimiento está adscrito a la Subvención Escolar Preferencial (SEP)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La calidad de estudiante prioritario es determinada anualmente en base a la información que entrega el Ministerio de Desarrollo Social.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saber si un estudiante es prioritario debe ingresar a www.ayudamineduc.cl y en el menú principal hacer clic en “Certificados en Línea”.</a:t>
            </a:r>
          </a:p>
        </p:txBody>
      </p:sp>
    </p:spTree>
    <p:extLst>
      <p:ext uri="{BB962C8B-B14F-4D97-AF65-F5344CB8AC3E}">
        <p14:creationId xmlns:p14="http://schemas.microsoft.com/office/powerpoint/2010/main" val="427293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54457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03152" y="977162"/>
            <a:ext cx="1117523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prioridad: HIJOS DE FUNCIONARIOS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98248"/>
            <a:ext cx="11402373" cy="416824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70798" y="2367086"/>
            <a:ext cx="11734800" cy="386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que su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padre o madre realicen labores de forma permanente dentro del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estar con contrato vigente al primer día que comienza el periodo de postulación en la región respectiva. 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incluye además a funcionarios subcontratados. Esta información la reportan los mismos establecimientos.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trabajadores de los DAEM, aplica este criterio si su contrato de trabajo explicita que sus funciones en el establecimiento al cuál postula.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09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17261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384887" y="930614"/>
            <a:ext cx="742222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prioridad: EXALUMNO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4"/>
            <a:ext cx="11402373" cy="418189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17519" y="2288593"/>
            <a:ext cx="11474431" cy="383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deseen volver al establecimiento, siempre y cuando no hayan sido expulsados.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Esta información se contrasta con el registro de expulsados de la Superintendencia de Educación.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confundir expulsión con cancelación de matrícula: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expulsión es la interrupción abrupta e inmediata del proceso de aprendizaje donde el estudiante queda sin escolaridad hasta que se matricule en otro establecimiento.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cancelación de matrícula o no renovación de matrícula, se hace efectiva al término del año escolar, es decir, el estudiante pierde su matrícula para el año siguiente. </a:t>
            </a:r>
          </a:p>
        </p:txBody>
      </p:sp>
    </p:spTree>
    <p:extLst>
      <p:ext uri="{BB962C8B-B14F-4D97-AF65-F5344CB8AC3E}">
        <p14:creationId xmlns:p14="http://schemas.microsoft.com/office/powerpoint/2010/main" val="218962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056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91373" y="786311"/>
            <a:ext cx="109987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¿CÓMO FUNCIONA LA POSTULACIÓN FAMILIAR ENTRE HERMANOS?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482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apoderado</a:t>
            </a:r>
            <a:endParaRPr lang="es-CL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56527" y="2014207"/>
            <a:ext cx="11402373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realiza la postulación de varios hermanos consanguíneos, y los hermanos tienen entre sus preferencias establecimientos en común, el sistema le preguntará lo siguiente: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1CB44A4-6F08-42C1-92DA-A1CC6DE601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19278" r="14224" b="8696"/>
          <a:stretch/>
        </p:blipFill>
        <p:spPr bwMode="auto">
          <a:xfrm>
            <a:off x="2497217" y="3060473"/>
            <a:ext cx="7206146" cy="348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070C5D-4CC6-4E0D-BE8C-0BC6B05F7FDD}"/>
              </a:ext>
            </a:extLst>
          </p:cNvPr>
          <p:cNvSpPr/>
          <p:nvPr/>
        </p:nvSpPr>
        <p:spPr>
          <a:xfrm>
            <a:off x="2585543" y="4130566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B4CBD9F-DFFC-4C21-AA75-41EE19EEE73B}"/>
              </a:ext>
            </a:extLst>
          </p:cNvPr>
          <p:cNvSpPr/>
          <p:nvPr/>
        </p:nvSpPr>
        <p:spPr>
          <a:xfrm>
            <a:off x="6111762" y="4125309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85189C5-35E1-452A-B9C1-2358B0EF4145}"/>
              </a:ext>
            </a:extLst>
          </p:cNvPr>
          <p:cNvCxnSpPr>
            <a:cxnSpLocks/>
          </p:cNvCxnSpPr>
          <p:nvPr/>
        </p:nvCxnSpPr>
        <p:spPr>
          <a:xfrm>
            <a:off x="2254469" y="4351283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1EF98C5-857E-4511-8B64-7B208142FD0F}"/>
              </a:ext>
            </a:extLst>
          </p:cNvPr>
          <p:cNvSpPr/>
          <p:nvPr/>
        </p:nvSpPr>
        <p:spPr>
          <a:xfrm>
            <a:off x="-398387" y="4207222"/>
            <a:ext cx="2681418" cy="64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INDEPENDIENTE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FB257C5-437E-4066-99F2-ED2718590C13}"/>
              </a:ext>
            </a:extLst>
          </p:cNvPr>
          <p:cNvSpPr/>
          <p:nvPr/>
        </p:nvSpPr>
        <p:spPr>
          <a:xfrm>
            <a:off x="9643632" y="3885399"/>
            <a:ext cx="2681418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4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FAMILIAR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C56618F-0405-4387-9651-EC98DC0903A8}"/>
              </a:ext>
            </a:extLst>
          </p:cNvPr>
          <p:cNvCxnSpPr>
            <a:cxnSpLocks/>
          </p:cNvCxnSpPr>
          <p:nvPr/>
        </p:nvCxnSpPr>
        <p:spPr>
          <a:xfrm>
            <a:off x="9559155" y="4364465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09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31647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16538" y="758219"/>
            <a:ext cx="62327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 INDEPENDIENTE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64593"/>
            <a:ext cx="11402373" cy="363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1806" y="2926042"/>
            <a:ext cx="5788957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independiente es cuando cada hermano participa por si solo en el sistema,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depender de la asignación del hermano mayor. Esto no quiere decir que puedan quedar juntos.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80DFC37D-8204-4E7A-A6DF-85F798DE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99A6C10-C8BE-49D7-96CF-996B2C199784}"/>
              </a:ext>
            </a:extLst>
          </p:cNvPr>
          <p:cNvSpPr/>
          <p:nvPr/>
        </p:nvSpPr>
        <p:spPr>
          <a:xfrm>
            <a:off x="7291078" y="3645980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91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645104" y="746496"/>
            <a:ext cx="47756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 FAMILIAR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34997"/>
            <a:ext cx="11402373" cy="464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38592" y="1958515"/>
            <a:ext cx="5481078" cy="45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elegir esta opción,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privilegiará por sobre todo que los hermanos puedan ser admitidos en un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aunque no asegura esta posibilidad.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 importante aclarar, que si un hermano mayor, queda admitido en un establecimiento de su listado de preferencias, inmediatamente el sistema modifica el orden del listado de preferencias del o los hermanos menores, poniendo en primer lugar, el establecimiento en el que fue admitido el hermano mayor. </a:t>
            </a:r>
          </a:p>
        </p:txBody>
      </p:sp>
      <p:pic>
        <p:nvPicPr>
          <p:cNvPr id="12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CD999A54-D574-4F1C-A763-BC3908869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9DC0767-28EB-4367-8F8A-959A0F3C1E38}"/>
              </a:ext>
            </a:extLst>
          </p:cNvPr>
          <p:cNvSpPr/>
          <p:nvPr/>
        </p:nvSpPr>
        <p:spPr>
          <a:xfrm>
            <a:off x="9032674" y="3584317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135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08086" y="629202"/>
            <a:ext cx="131973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¿QUÉ SON LOS PROCEDIMIENTOS ESPECIALES DE ADMISIÓN?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421" y="1500553"/>
            <a:ext cx="11402373" cy="5099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69763" y="1731275"/>
            <a:ext cx="11402373" cy="21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apoyar y fortalecer los proyectos educativos, el Sistema de Admisión Escolar permite a los establecimientos que cuenten con ciertas características exigidas por ley, el desarrollo de procedimientos especiales de admisión para: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031CBF-00A8-43D3-8F40-0D7C7E66C723}"/>
              </a:ext>
            </a:extLst>
          </p:cNvPr>
          <p:cNvSpPr txBox="1"/>
          <p:nvPr/>
        </p:nvSpPr>
        <p:spPr>
          <a:xfrm>
            <a:off x="240734" y="4232264"/>
            <a:ext cx="11431402" cy="218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se postula a estos cupos?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misma página www.sistemadeadmisionescolar.cl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especial, y señalará la fecha para que el apoderado acuda al establecimiento.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no es admitido en el establecimiento por este procedimiento especial, seguirá participando en el proceso general de admisión como postulante regular. </a:t>
            </a:r>
          </a:p>
        </p:txBody>
      </p:sp>
    </p:spTree>
    <p:extLst>
      <p:ext uri="{BB962C8B-B14F-4D97-AF65-F5344CB8AC3E}">
        <p14:creationId xmlns:p14="http://schemas.microsoft.com/office/powerpoint/2010/main" val="283020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6738711" cy="13545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9563" y="536402"/>
            <a:ext cx="655651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 postulo a estos procedimientos especiales?</a:t>
            </a:r>
            <a:endParaRPr lang="es-C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856703"/>
            <a:ext cx="11402373" cy="4754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AEB52-DC3D-4628-9245-FE774369A40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504" r="13374" b="1677"/>
          <a:stretch/>
        </p:blipFill>
        <p:spPr bwMode="auto">
          <a:xfrm>
            <a:off x="7195930" y="445295"/>
            <a:ext cx="4649858" cy="23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B8DAEA-1205-4F19-8B44-65F94837191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35775" r="13571"/>
          <a:stretch/>
        </p:blipFill>
        <p:spPr bwMode="auto">
          <a:xfrm>
            <a:off x="7182126" y="2432906"/>
            <a:ext cx="4620297" cy="212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EC4E6C-E872-4742-822A-CCC8D0E25B4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50624" r="13983"/>
          <a:stretch/>
        </p:blipFill>
        <p:spPr bwMode="auto">
          <a:xfrm>
            <a:off x="7268264" y="4535450"/>
            <a:ext cx="4448019" cy="1479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81954B8-D015-49F4-83B9-3A0921B20BC8}"/>
              </a:ext>
            </a:extLst>
          </p:cNvPr>
          <p:cNvSpPr/>
          <p:nvPr/>
        </p:nvSpPr>
        <p:spPr>
          <a:xfrm>
            <a:off x="7460421" y="4476249"/>
            <a:ext cx="2319683" cy="12161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FE193F4-0B7B-4DEF-95FC-95B10433237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50624" r="44908" b="11020"/>
          <a:stretch/>
        </p:blipFill>
        <p:spPr bwMode="auto">
          <a:xfrm>
            <a:off x="3091543" y="4476249"/>
            <a:ext cx="3920255" cy="19476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310FD7-E797-4348-AD2B-C254F464C0DF}"/>
              </a:ext>
            </a:extLst>
          </p:cNvPr>
          <p:cNvCxnSpPr/>
          <p:nvPr/>
        </p:nvCxnSpPr>
        <p:spPr>
          <a:xfrm flipH="1">
            <a:off x="7036075" y="5084301"/>
            <a:ext cx="4000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88DC005-8776-443F-AFA9-CF391451F7A6}"/>
              </a:ext>
            </a:extLst>
          </p:cNvPr>
          <p:cNvSpPr/>
          <p:nvPr/>
        </p:nvSpPr>
        <p:spPr>
          <a:xfrm>
            <a:off x="164217" y="1595561"/>
            <a:ext cx="6964071" cy="3015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ingresar a la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vitrina de cada establecimiento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podrá visualizar si tiene o no algún procedimiento especial.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importante que descargue y lea con atención los antecedentes del procedimiento. Y que disponga de la documentación requerida, de acuerdo con lo indicado por el establecimiento en las fechas y lugar establecidos.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participar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agregar al establecimiento a su listado de preferencias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presionando “AGREGAR ESTABLECIMIENTO”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69403D-2302-4051-97D5-EC288E7DBF6D}"/>
              </a:ext>
            </a:extLst>
          </p:cNvPr>
          <p:cNvSpPr/>
          <p:nvPr/>
        </p:nvSpPr>
        <p:spPr>
          <a:xfrm>
            <a:off x="3178233" y="4535450"/>
            <a:ext cx="2917767" cy="63990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3F2C694-3D85-46F3-A6CA-D6037D49F213}"/>
              </a:ext>
            </a:extLst>
          </p:cNvPr>
          <p:cNvSpPr/>
          <p:nvPr/>
        </p:nvSpPr>
        <p:spPr>
          <a:xfrm>
            <a:off x="4114341" y="5872814"/>
            <a:ext cx="1685616" cy="34004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D8EBA82-ED69-4E19-A76F-E9C3D1B9BCFE}"/>
              </a:ext>
            </a:extLst>
          </p:cNvPr>
          <p:cNvSpPr/>
          <p:nvPr/>
        </p:nvSpPr>
        <p:spPr>
          <a:xfrm>
            <a:off x="10091392" y="643284"/>
            <a:ext cx="1621045" cy="454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535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610" y="430551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deben ingresar a www.sistemadeadmisionescolar.cl </a:t>
            </a:r>
            <a:endParaRPr lang="es-E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pinchar “POSTULA  AQUÍ”</a:t>
            </a:r>
            <a:endParaRPr lang="es-CL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7BF63A1-A6AA-4ACA-B9A2-79A0CEE85A80}"/>
              </a:ext>
            </a:extLst>
          </p:cNvPr>
          <p:cNvGrpSpPr/>
          <p:nvPr/>
        </p:nvGrpSpPr>
        <p:grpSpPr>
          <a:xfrm>
            <a:off x="2024797" y="1638624"/>
            <a:ext cx="8258193" cy="4386646"/>
            <a:chOff x="570923" y="3732191"/>
            <a:chExt cx="3712320" cy="1952968"/>
          </a:xfrm>
        </p:grpSpPr>
        <p:pic>
          <p:nvPicPr>
            <p:cNvPr id="31" name="Marcador de contenido 13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F0B0AA9E-027A-4BF4-9C31-47029B7C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23" y="3732191"/>
              <a:ext cx="3712320" cy="1952968"/>
            </a:xfrm>
            <a:prstGeom prst="rect">
              <a:avLst/>
            </a:prstGeom>
          </p:spPr>
        </p:pic>
        <p:pic>
          <p:nvPicPr>
            <p:cNvPr id="32" name="Imagen 3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1D7B018B-72A0-4615-B496-01B0961C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05" y="4278943"/>
              <a:ext cx="888333" cy="208515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168 -0.2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PROCEDIMIENTO ESPECIAL PROGRAMA DE INTEGRACIÓN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2037982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con Necesidades Educativas Especiales Permanentes (NEEP), podrán postular a cualquier establecimiento, independiente de si esté o no adscrito al PIE.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los estudiantes con NEEP podrán participar de un procedimiento especial de admisión en establecimientos que hayan declarado contar con uno.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son realizados directamente por los establecimientos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0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PROGRAMA DE INTEGRACIÓN 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1932475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postulante con NEEP, no es obligatorio participar del procedimiento especial de admisión, pero si participa aumentan sus posibilidades de ser asignado en el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vacantes NEEP que no sean completadas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PROCEDIMIENTO ESPECIAL ESTABLECIMIENTO ALTA EXIGENCIA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387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96466" y="1548528"/>
            <a:ext cx="11468634" cy="35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establecimientos autorizados como Alta Exigencia transitorio,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podrán destinar un porcentaje de sus cupos, para seleccionar a estudiantes que ingresen a través de una prueba de rendimiento académico.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 de Alta Exigencia, y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señalará la fecha para que el apoderado acuda al establecimiento con el estudiante.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procedimientos especiales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serán realizados directamente por los establecimientos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A33E429-4229-48F2-8DE8-287612D63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ESTABLECIMIENTO ALTA EXIGENCIA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4179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1208" y="1440482"/>
            <a:ext cx="11468634" cy="340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estudiante que postule a un establecimiento de Alta Exigencia,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es obligatorio participar del procedimiento especial de admisión, pero si participa aumentan sus posibilidades de ser admitido al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establecimiento no completa el porcentaje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0E41EA9-3321-42BC-A76C-9265C147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3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138399" y="550901"/>
            <a:ext cx="79047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POSTULACIÓN EXTRANJEROS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extranjero y  no tiene RUN nacional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solicitar en www.ayudamineduc.cl un número IPA (Identificador Provisorio Apoderado) y si el estudiante no tiene RUN Nacional solicitar un número IPE (Identificador Provisorio Estudiante).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sacar IPA el apoderado no se debe registrar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Debe ingresar a www.sistemadeadmisionescolar.cl , y en la casilla del “RUN apoderado” digitar el IPA y en la casilla “contraseña” digitar el número IPA sin guion ni dígito verificador.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extranjero y su postulante tienen RUN nacional, podrán postular por la página como cualquier ciudadano chileno.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38199" y="341344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2231" y="3504200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480958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43900" y="4888613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78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000674" y="573663"/>
            <a:ext cx="60069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TIPS PARA POSTULAR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 registrarse e informarse antes del inicio de las postulaciones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www.sistemadeadmisionescolar.cl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 postular cualquier día mientras dure el Periodo Principal de postulación.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influye si se postula el primer o último día.</a:t>
            </a:r>
          </a:p>
          <a:p>
            <a:pPr marL="228600"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fue asignado en alguna de sus preferencias, se libera automáticamente  el cupo del establecimiento en el que se encuentra actualmente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 o rechace el resultado.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fue asignado a ningún colegio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no corren las listas de espera, deberá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volver a postular en el periodo complementario de postulación.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7925" y="281160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54382" y="393957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58414" y="403033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532423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58414" y="540326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19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166256" y="506840"/>
            <a:ext cx="5821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PARA POSTULAR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889506"/>
            <a:ext cx="105156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en el periodo de resultados,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acepta ni rechaza, el sistema asume que el postulante acepta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establecimiento en el que fue admitido. 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está categorizado como "prioritario",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encontrará eximido de cualquier tipo de cobro de financiamiento compartido si el establecimiento se encuentra adscrito a la Subvención Escolar Preferencial (SEP).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cédula de identidad ya no se encuentra vigente, de todos modos se podrá realizar la postulación.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embargo, si la cédula se encuentra bloqueada por pérdida o robo, no se podrá completar la postulación.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49682" y="19648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3714" y="205565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6310" y="305820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0342" y="314895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43056" y="447567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7088" y="456642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834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RESULTADOS PERIODO PRINCIPAL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246075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188596" y="1673028"/>
            <a:ext cx="752862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PRINCIPAL DEPOSTULACIÓN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766786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760698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760698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5376EC-17EA-4CD2-8C8E-52EEA3ADEFF6}"/>
              </a:ext>
            </a:extLst>
          </p:cNvPr>
          <p:cNvSpPr txBox="1"/>
          <p:nvPr/>
        </p:nvSpPr>
        <p:spPr>
          <a:xfrm>
            <a:off x="821821" y="3904131"/>
            <a:ext cx="3420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alguno de los establecimientos a los que postuló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657A2F1-1C95-4597-B021-4C345A3773E0}"/>
              </a:ext>
            </a:extLst>
          </p:cNvPr>
          <p:cNvSpPr txBox="1"/>
          <p:nvPr/>
        </p:nvSpPr>
        <p:spPr>
          <a:xfrm>
            <a:off x="4505238" y="3895535"/>
            <a:ext cx="3279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establecimiento que se encuentra actualmente matriculado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8598542" y="3902555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BE9BA8E-A06A-4B5C-AEE5-F16820A548CB}"/>
              </a:ext>
            </a:extLst>
          </p:cNvPr>
          <p:cNvSpPr/>
          <p:nvPr/>
        </p:nvSpPr>
        <p:spPr>
          <a:xfrm>
            <a:off x="1863969" y="390255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CC6DB0C-345E-4F2B-B9EB-6D60323A4D1C}"/>
              </a:ext>
            </a:extLst>
          </p:cNvPr>
          <p:cNvSpPr/>
          <p:nvPr/>
        </p:nvSpPr>
        <p:spPr>
          <a:xfrm>
            <a:off x="5476658" y="389400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8779377" y="3917739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8979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207646" y="1437601"/>
            <a:ext cx="7528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9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1203159" y="1437601"/>
            <a:ext cx="967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MANTENERSE EN EL ACTUAL ESTABLECIMIENTO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187" y="456470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es primera vez que participa del Sistema de Admisión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pinchar “REGISTRARME”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A46D26-0622-405D-AD5C-2E7E37DC8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99" y="1624571"/>
            <a:ext cx="8265790" cy="4342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D95D91-F611-44D2-B63B-12BFBEDBC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35" y="5267943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40977 -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679938" y="1306544"/>
            <a:ext cx="10972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activan de manera automática las listas de espera y el apoderado el 10 y 11 de noviembre debe revisar los resultados de las listas de espera.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3024554" y="2838459"/>
            <a:ext cx="3124824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6154615" y="2838459"/>
            <a:ext cx="3458308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Imagen que contiene naranja, rojo, amarillo, cuchillo&#10;&#10;Descripción generada automáticamente">
            <a:extLst>
              <a:ext uri="{FF2B5EF4-FFF2-40B4-BE49-F238E27FC236}">
                <a16:creationId xmlns:a16="http://schemas.microsoft.com/office/drawing/2014/main" id="{B3C8997C-D775-4508-8342-BF996D81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4" y="3429000"/>
            <a:ext cx="2105319" cy="695422"/>
          </a:xfrm>
          <a:prstGeom prst="rect">
            <a:avLst/>
          </a:prstGeom>
        </p:spPr>
      </p:pic>
      <p:pic>
        <p:nvPicPr>
          <p:cNvPr id="17" name="Imagen 16" descr="Imagen que contiene botella, firmar, rojo, naranja&#10;&#10;Descripción generada automáticamente">
            <a:extLst>
              <a:ext uri="{FF2B5EF4-FFF2-40B4-BE49-F238E27FC236}">
                <a16:creationId xmlns:a16="http://schemas.microsoft.com/office/drawing/2014/main" id="{457B3CE5-59CE-429A-98C8-CDC1AB0B2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63" y="3429000"/>
            <a:ext cx="2105319" cy="695422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FF21158-A1A8-42E1-AF5C-0A84A4CD05BD}"/>
              </a:ext>
            </a:extLst>
          </p:cNvPr>
          <p:cNvCxnSpPr>
            <a:cxnSpLocks/>
          </p:cNvCxnSpPr>
          <p:nvPr/>
        </p:nvCxnSpPr>
        <p:spPr>
          <a:xfrm flipH="1">
            <a:off x="1680067" y="4124422"/>
            <a:ext cx="1304754" cy="370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0698D47B-A274-4910-8677-1374C1F58E4D}"/>
              </a:ext>
            </a:extLst>
          </p:cNvPr>
          <p:cNvCxnSpPr>
            <a:cxnSpLocks/>
          </p:cNvCxnSpPr>
          <p:nvPr/>
        </p:nvCxnSpPr>
        <p:spPr>
          <a:xfrm>
            <a:off x="2980425" y="4112601"/>
            <a:ext cx="1294886" cy="370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433C8538-945B-4C94-8DA4-F52C02542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" y="4573465"/>
            <a:ext cx="1884389" cy="228541"/>
          </a:xfrm>
          <a:prstGeom prst="rect">
            <a:avLst/>
          </a:prstGeom>
        </p:spPr>
      </p:pic>
      <p:pic>
        <p:nvPicPr>
          <p:cNvPr id="33" name="Imagen 32" descr="Imagen que contiene dibujo, señal, sostener, hombre&#10;&#10;Descripción generada automáticamente">
            <a:extLst>
              <a:ext uri="{FF2B5EF4-FFF2-40B4-BE49-F238E27FC236}">
                <a16:creationId xmlns:a16="http://schemas.microsoft.com/office/drawing/2014/main" id="{F0B724DF-AFFF-47D8-8BFB-BC05E377C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93" y="4573465"/>
            <a:ext cx="1884389" cy="225956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19F622EF-7D75-47F6-8FE8-A3D54300BDFE}"/>
              </a:ext>
            </a:extLst>
          </p:cNvPr>
          <p:cNvSpPr/>
          <p:nvPr/>
        </p:nvSpPr>
        <p:spPr>
          <a:xfrm>
            <a:off x="737872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4070B13-3611-4C20-AD00-33F1D0BA9FFE}"/>
              </a:ext>
            </a:extLst>
          </p:cNvPr>
          <p:cNvSpPr/>
          <p:nvPr/>
        </p:nvSpPr>
        <p:spPr>
          <a:xfrm>
            <a:off x="3321393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DAEADF4-4FF6-4DC9-BA79-B13E8C95EE03}"/>
              </a:ext>
            </a:extLst>
          </p:cNvPr>
          <p:cNvSpPr/>
          <p:nvPr/>
        </p:nvSpPr>
        <p:spPr>
          <a:xfrm>
            <a:off x="8560263" y="4228253"/>
            <a:ext cx="2105319" cy="14392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39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RESULTADOS PERIODO COMPLEMENTARIO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66748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793946" y="1481423"/>
            <a:ext cx="105026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COMPLEMENTARIO DE 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1961697" y="2526032"/>
            <a:ext cx="3939422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>
            <a:cxnSpLocks/>
          </p:cNvCxnSpPr>
          <p:nvPr/>
        </p:nvCxnSpPr>
        <p:spPr>
          <a:xfrm flipH="1">
            <a:off x="4677508" y="2526032"/>
            <a:ext cx="1228510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5920168" y="2537787"/>
            <a:ext cx="1500540" cy="9433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9088365" y="3595637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A6585E3-8254-4A57-A72D-3C420B1B12C2}"/>
              </a:ext>
            </a:extLst>
          </p:cNvPr>
          <p:cNvGrpSpPr/>
          <p:nvPr/>
        </p:nvGrpSpPr>
        <p:grpSpPr>
          <a:xfrm>
            <a:off x="3292471" y="3607966"/>
            <a:ext cx="2770074" cy="1188000"/>
            <a:chOff x="4806638" y="3879132"/>
            <a:chExt cx="3279273" cy="1200329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657A2F1-1C95-4597-B021-4C345A3773E0}"/>
                </a:ext>
              </a:extLst>
            </p:cNvPr>
            <p:cNvSpPr txBox="1"/>
            <p:nvPr/>
          </p:nvSpPr>
          <p:spPr>
            <a:xfrm>
              <a:off x="4806638" y="3879132"/>
              <a:ext cx="3279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MANTIENE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establecimiento que se encuentra actualmente matriculado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CC6DB0C-345E-4F2B-B9EB-6D60323A4D1C}"/>
                </a:ext>
              </a:extLst>
            </p:cNvPr>
            <p:cNvSpPr/>
            <p:nvPr/>
          </p:nvSpPr>
          <p:spPr>
            <a:xfrm>
              <a:off x="5651309" y="3889324"/>
              <a:ext cx="1597118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9269200" y="3610821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FE20B44-670B-4FFF-9851-A03D5C709881}"/>
              </a:ext>
            </a:extLst>
          </p:cNvPr>
          <p:cNvCxnSpPr>
            <a:cxnSpLocks/>
          </p:cNvCxnSpPr>
          <p:nvPr/>
        </p:nvCxnSpPr>
        <p:spPr>
          <a:xfrm>
            <a:off x="5890472" y="2526064"/>
            <a:ext cx="4037560" cy="9465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F22C2B-0941-4385-A3EC-9887A619F5CA}"/>
              </a:ext>
            </a:extLst>
          </p:cNvPr>
          <p:cNvGrpSpPr/>
          <p:nvPr/>
        </p:nvGrpSpPr>
        <p:grpSpPr>
          <a:xfrm>
            <a:off x="471153" y="3661857"/>
            <a:ext cx="2770075" cy="1188000"/>
            <a:chOff x="284067" y="3810470"/>
            <a:chExt cx="2770075" cy="120032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45376EC-17EA-4CD2-8C8E-52EEA3ADEFF6}"/>
                </a:ext>
              </a:extLst>
            </p:cNvPr>
            <p:cNvSpPr txBox="1"/>
            <p:nvPr/>
          </p:nvSpPr>
          <p:spPr>
            <a:xfrm>
              <a:off x="284067" y="3810470"/>
              <a:ext cx="27700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ADMITIDO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alguno de los establecimientos a los que postuló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4BE9BA8E-A06A-4B5C-AEE5-F16820A548CB}"/>
                </a:ext>
              </a:extLst>
            </p:cNvPr>
            <p:cNvSpPr/>
            <p:nvPr/>
          </p:nvSpPr>
          <p:spPr>
            <a:xfrm>
              <a:off x="1070765" y="3822193"/>
              <a:ext cx="1201280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B577FD5-F7C9-4859-9CCC-BC5FD8B98C68}"/>
              </a:ext>
            </a:extLst>
          </p:cNvPr>
          <p:cNvSpPr txBox="1"/>
          <p:nvPr/>
        </p:nvSpPr>
        <p:spPr>
          <a:xfrm>
            <a:off x="6190418" y="3571253"/>
            <a:ext cx="2770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ASIGNADO POR CERCANÍA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establecimiento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B6561C-E52F-493D-A951-5D4480C5B28B}"/>
              </a:ext>
            </a:extLst>
          </p:cNvPr>
          <p:cNvSpPr/>
          <p:nvPr/>
        </p:nvSpPr>
        <p:spPr>
          <a:xfrm>
            <a:off x="6576646" y="3607966"/>
            <a:ext cx="2016369" cy="5537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D293EB0-BCA1-479B-8052-117C6E4379D7}"/>
              </a:ext>
            </a:extLst>
          </p:cNvPr>
          <p:cNvSpPr/>
          <p:nvPr/>
        </p:nvSpPr>
        <p:spPr>
          <a:xfrm>
            <a:off x="770500" y="4965527"/>
            <a:ext cx="5292045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DF75308-E104-460D-806E-4CF902183D9A}"/>
              </a:ext>
            </a:extLst>
          </p:cNvPr>
          <p:cNvSpPr/>
          <p:nvPr/>
        </p:nvSpPr>
        <p:spPr>
          <a:xfrm>
            <a:off x="9177459" y="4965527"/>
            <a:ext cx="2352096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CONTACTAR  a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39C4C5-1032-4C12-BE90-FD8D6FB1C46C}"/>
              </a:ext>
            </a:extLst>
          </p:cNvPr>
          <p:cNvSpPr/>
          <p:nvPr/>
        </p:nvSpPr>
        <p:spPr>
          <a:xfrm>
            <a:off x="6478384" y="4584694"/>
            <a:ext cx="2392734" cy="2053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no queda conforme, debe contactar a 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4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36934" y="494741"/>
            <a:ext cx="462819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CALENDARIO 2020</a:t>
            </a:r>
            <a:endParaRPr lang="es-C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22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49682" y="14202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41991" y="149932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771200" y="481233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396734" y="1420325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 DE POSTULACIÓN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1035201" y="1746437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CE6DE850-B4EF-4D60-97FE-F3AE0675CC23}"/>
              </a:ext>
            </a:extLst>
          </p:cNvPr>
          <p:cNvSpPr/>
          <p:nvPr/>
        </p:nvSpPr>
        <p:spPr>
          <a:xfrm>
            <a:off x="1033683" y="2440945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332C5E7-C405-4AE8-8431-3D3D9A68FB5D}"/>
              </a:ext>
            </a:extLst>
          </p:cNvPr>
          <p:cNvSpPr/>
          <p:nvPr/>
        </p:nvSpPr>
        <p:spPr>
          <a:xfrm>
            <a:off x="1028575" y="2692752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Región Metropolitana.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233995" y="173543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47FE6DA-610B-4972-8E7A-3B6892D6CA9D}"/>
              </a:ext>
            </a:extLst>
          </p:cNvPr>
          <p:cNvSpPr/>
          <p:nvPr/>
        </p:nvSpPr>
        <p:spPr>
          <a:xfrm>
            <a:off x="1227371" y="24311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999409" y="4967823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POSTULACIÓN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1025160" y="5373123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y 30 de octubre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1028575" y="5645034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47249" y="53532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6A9B0FC-8609-4E38-A2C8-E9C9C9CA3AE2}"/>
              </a:ext>
            </a:extLst>
          </p:cNvPr>
          <p:cNvSpPr/>
          <p:nvPr/>
        </p:nvSpPr>
        <p:spPr>
          <a:xfrm>
            <a:off x="1035201" y="2004325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7337D931-8463-403B-815D-12E50E20329A}"/>
              </a:ext>
            </a:extLst>
          </p:cNvPr>
          <p:cNvSpPr/>
          <p:nvPr/>
        </p:nvSpPr>
        <p:spPr>
          <a:xfrm>
            <a:off x="826730" y="321196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7" name="Estrella: 5 puntas 56">
            <a:extLst>
              <a:ext uri="{FF2B5EF4-FFF2-40B4-BE49-F238E27FC236}">
                <a16:creationId xmlns:a16="http://schemas.microsoft.com/office/drawing/2014/main" id="{F882DE17-D023-4C5D-A068-E739697287BB}"/>
              </a:ext>
            </a:extLst>
          </p:cNvPr>
          <p:cNvSpPr/>
          <p:nvPr/>
        </p:nvSpPr>
        <p:spPr>
          <a:xfrm>
            <a:off x="930762" y="330271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FC7EB52-46E1-4054-A908-446833D4DCAE}"/>
              </a:ext>
            </a:extLst>
          </p:cNvPr>
          <p:cNvSpPr/>
          <p:nvPr/>
        </p:nvSpPr>
        <p:spPr>
          <a:xfrm>
            <a:off x="1004793" y="3253279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ADMISIÓN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788D1FF1-4402-4D3C-B19E-35516560586E}"/>
              </a:ext>
            </a:extLst>
          </p:cNvPr>
          <p:cNvSpPr/>
          <p:nvPr/>
        </p:nvSpPr>
        <p:spPr>
          <a:xfrm>
            <a:off x="1044481" y="3652052"/>
            <a:ext cx="577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de septiembre al 6 de octubre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8567562-743C-4C8F-8863-0C7F0DE69ADC}"/>
              </a:ext>
            </a:extLst>
          </p:cNvPr>
          <p:cNvSpPr/>
          <p:nvPr/>
        </p:nvSpPr>
        <p:spPr>
          <a:xfrm>
            <a:off x="1023478" y="445437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A3B09CE-C1F4-4E5F-B0AC-5D3D4B533680}"/>
              </a:ext>
            </a:extLst>
          </p:cNvPr>
          <p:cNvSpPr/>
          <p:nvPr/>
        </p:nvSpPr>
        <p:spPr>
          <a:xfrm>
            <a:off x="1237549" y="3630061"/>
            <a:ext cx="10121575" cy="1159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347A656D-CABB-43B4-930A-74BE5FF02FED}"/>
              </a:ext>
            </a:extLst>
          </p:cNvPr>
          <p:cNvSpPr/>
          <p:nvPr/>
        </p:nvSpPr>
        <p:spPr>
          <a:xfrm>
            <a:off x="1048948" y="3926810"/>
            <a:ext cx="10339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establecimientos que cuenten con Programa de Integración Escolar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establecimientos de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Exigencia.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A2E711D5-F54B-4971-BB4F-DDE065EB0F50}"/>
              </a:ext>
            </a:extLst>
          </p:cNvPr>
          <p:cNvSpPr/>
          <p:nvPr/>
        </p:nvSpPr>
        <p:spPr>
          <a:xfrm>
            <a:off x="839630" y="4912373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64" name="Estrella: 5 puntas 63">
            <a:extLst>
              <a:ext uri="{FF2B5EF4-FFF2-40B4-BE49-F238E27FC236}">
                <a16:creationId xmlns:a16="http://schemas.microsoft.com/office/drawing/2014/main" id="{560419C6-759E-4BA8-9AD1-CCA8AD21E286}"/>
              </a:ext>
            </a:extLst>
          </p:cNvPr>
          <p:cNvSpPr/>
          <p:nvPr/>
        </p:nvSpPr>
        <p:spPr>
          <a:xfrm>
            <a:off x="943662" y="5003127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2434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23128" y="483394"/>
            <a:ext cx="50449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Gilmer Heavy" panose="00000900000000000000" pitchFamily="50" charset="0"/>
                <a:cs typeface="Aharoni" panose="020B0604020202020204" pitchFamily="2" charset="-79"/>
              </a:rPr>
              <a:t>CALENDARIO 2020</a:t>
            </a:r>
            <a:endParaRPr lang="es-CL" sz="4000" b="1" dirty="0">
              <a:solidFill>
                <a:schemeClr val="bg1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301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83124" y="263988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87156" y="241411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76498" y="372605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68807" y="380508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1059654" y="2616466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POSTULACIÓN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COMPLEMENTARIO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1075899" y="2965288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y 30 de noviembre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6CE79DF-A6A3-40DE-9B0D-DE164A7E5FE7}"/>
              </a:ext>
            </a:extLst>
          </p:cNvPr>
          <p:cNvSpPr/>
          <p:nvPr/>
        </p:nvSpPr>
        <p:spPr>
          <a:xfrm>
            <a:off x="1067112" y="3216599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267437" y="2955019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1066284" y="3755645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POSTULACIÓN COMPLEMENTARIO 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1082526" y="4166141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diciembre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1086992" y="439400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BB6FF19-EA91-434F-99F5-EB546A7C5D7E}"/>
              </a:ext>
            </a:extLst>
          </p:cNvPr>
          <p:cNvSpPr/>
          <p:nvPr/>
        </p:nvSpPr>
        <p:spPr>
          <a:xfrm>
            <a:off x="1287317" y="4120703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D3125119-C07A-477C-B444-8300F80B3C22}"/>
              </a:ext>
            </a:extLst>
          </p:cNvPr>
          <p:cNvSpPr/>
          <p:nvPr/>
        </p:nvSpPr>
        <p:spPr>
          <a:xfrm>
            <a:off x="869872" y="4902947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2" name="Estrella: 5 puntas 51">
            <a:extLst>
              <a:ext uri="{FF2B5EF4-FFF2-40B4-BE49-F238E27FC236}">
                <a16:creationId xmlns:a16="http://schemas.microsoft.com/office/drawing/2014/main" id="{CF4032DB-6365-48F0-9707-CBA62AEFE22F}"/>
              </a:ext>
            </a:extLst>
          </p:cNvPr>
          <p:cNvSpPr/>
          <p:nvPr/>
        </p:nvSpPr>
        <p:spPr>
          <a:xfrm>
            <a:off x="973904" y="498197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C10280F-DE7A-4767-A524-FF3C37D39264}"/>
              </a:ext>
            </a:extLst>
          </p:cNvPr>
          <p:cNvSpPr/>
          <p:nvPr/>
        </p:nvSpPr>
        <p:spPr>
          <a:xfrm>
            <a:off x="1059658" y="4932538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MATRÍCULA</a:t>
            </a:r>
            <a:endParaRPr lang="es-CL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DE4F4CAD-DF26-4346-A5EB-581788CA82F3}"/>
              </a:ext>
            </a:extLst>
          </p:cNvPr>
          <p:cNvSpPr/>
          <p:nvPr/>
        </p:nvSpPr>
        <p:spPr>
          <a:xfrm>
            <a:off x="1087622" y="5272696"/>
            <a:ext cx="655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al 24 de diciembre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320B9A-7A7B-4AFE-BC2D-DF1BB0BAA699}"/>
              </a:ext>
            </a:extLst>
          </p:cNvPr>
          <p:cNvSpPr/>
          <p:nvPr/>
        </p:nvSpPr>
        <p:spPr>
          <a:xfrm>
            <a:off x="1080366" y="555917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80691" y="5297596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C3EE80A-6463-4F46-AB98-A610FCE71BBB}"/>
              </a:ext>
            </a:extLst>
          </p:cNvPr>
          <p:cNvSpPr/>
          <p:nvPr/>
        </p:nvSpPr>
        <p:spPr>
          <a:xfrm>
            <a:off x="896378" y="146710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29" name="Estrella: 5 puntas 28">
            <a:extLst>
              <a:ext uri="{FF2B5EF4-FFF2-40B4-BE49-F238E27FC236}">
                <a16:creationId xmlns:a16="http://schemas.microsoft.com/office/drawing/2014/main" id="{52BFFF04-C360-465F-8DAC-7E62A8E276F1}"/>
              </a:ext>
            </a:extLst>
          </p:cNvPr>
          <p:cNvSpPr/>
          <p:nvPr/>
        </p:nvSpPr>
        <p:spPr>
          <a:xfrm>
            <a:off x="1000410" y="155785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20B753F-9B95-4FF0-A5CD-A2BA8E306C51}"/>
              </a:ext>
            </a:extLst>
          </p:cNvPr>
          <p:cNvSpPr/>
          <p:nvPr/>
        </p:nvSpPr>
        <p:spPr>
          <a:xfrm>
            <a:off x="1072908" y="1443681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 RESULTADOS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LISTAS DE ESPERA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4626EA5-F46E-4B28-8E2C-AC5EA480A110}"/>
              </a:ext>
            </a:extLst>
          </p:cNvPr>
          <p:cNvSpPr/>
          <p:nvPr/>
        </p:nvSpPr>
        <p:spPr>
          <a:xfrm>
            <a:off x="1089153" y="1792503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Y 11 de noviembre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89271C3-DCEE-4360-BE53-DE646E45AE13}"/>
              </a:ext>
            </a:extLst>
          </p:cNvPr>
          <p:cNvSpPr/>
          <p:nvPr/>
        </p:nvSpPr>
        <p:spPr>
          <a:xfrm>
            <a:off x="1080366" y="205553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A5AFF59-EAD7-4B8C-83AA-BBB9695AA2B4}"/>
              </a:ext>
            </a:extLst>
          </p:cNvPr>
          <p:cNvSpPr/>
          <p:nvPr/>
        </p:nvSpPr>
        <p:spPr>
          <a:xfrm>
            <a:off x="1280691" y="1782234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strella: 5 puntas 36">
            <a:extLst>
              <a:ext uri="{FF2B5EF4-FFF2-40B4-BE49-F238E27FC236}">
                <a16:creationId xmlns:a16="http://schemas.microsoft.com/office/drawing/2014/main" id="{09496804-4E32-4037-972B-B9E76478B002}"/>
              </a:ext>
            </a:extLst>
          </p:cNvPr>
          <p:cNvSpPr/>
          <p:nvPr/>
        </p:nvSpPr>
        <p:spPr>
          <a:xfrm>
            <a:off x="975386" y="271637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1838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1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2020 – Año Académico 2021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44D166-444C-4FFC-8BCC-209D42B4F8EA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1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185" y="547586"/>
            <a:ext cx="8775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 los datos del apoderado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3C7E63-CA50-49D3-9277-F88F4656C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46" y="1597738"/>
            <a:ext cx="8174869" cy="44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está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la contraseña recién creada, y luego ingresar el RUN del postulante 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5BDD8-1137-4DAE-96C2-216E60F0F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70" y="1638666"/>
            <a:ext cx="8120429" cy="43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estaba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su contraseña del proceso anterior. Si no la recuerda, debe pinchar “Olvidé mi contraseña”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EB5FB4-7F84-4B99-8043-E71FC9E02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856" y="1620251"/>
            <a:ext cx="8127390" cy="4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ingresar al postulante, se debe verificar que sus datos estén correctos.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(curso al que postulará, nombre colegio actual, entre otros)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47250BCF-6AD2-4F07-B7D3-95411F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" b="6601"/>
          <a:stretch/>
        </p:blipFill>
        <p:spPr>
          <a:xfrm>
            <a:off x="2075543" y="1615898"/>
            <a:ext cx="8157028" cy="4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2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3272</Words>
  <Application>Microsoft Office PowerPoint</Application>
  <PresentationFormat>Panorámica</PresentationFormat>
  <Paragraphs>322</Paragraphs>
  <Slides>54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Gilmer</vt:lpstr>
      <vt:lpstr>Gilmer Heavy</vt:lpstr>
      <vt:lpstr>Wingdings</vt:lpstr>
      <vt:lpstr>Tema de Office</vt:lpstr>
      <vt:lpstr>Presentación de PowerPoint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Benjamin Villaseca Klenner</dc:creator>
  <cp:lastModifiedBy>Benjamin Villaseca Klenner</cp:lastModifiedBy>
  <cp:revision>170</cp:revision>
  <dcterms:created xsi:type="dcterms:W3CDTF">2019-06-27T15:06:59Z</dcterms:created>
  <dcterms:modified xsi:type="dcterms:W3CDTF">2020-07-09T00:10:14Z</dcterms:modified>
</cp:coreProperties>
</file>